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69" r:id="rId14"/>
    <p:sldId id="273" r:id="rId15"/>
    <p:sldId id="270" r:id="rId16"/>
    <p:sldId id="271" r:id="rId17"/>
  </p:sldIdLst>
  <p:sldSz cx="12192000" cy="6858000"/>
  <p:notesSz cx="6858000" cy="9144000"/>
  <p:embeddedFontLst>
    <p:embeddedFont>
      <p:font typeface="페이퍼로지 3 Light" charset="-127"/>
      <p:regular r:id="rId18"/>
    </p:embeddedFont>
    <p:embeddedFont>
      <p:font typeface="페이퍼로지 5 Medium" charset="-127"/>
      <p:regular r:id="rId19"/>
    </p:embeddedFont>
    <p:embeddedFont>
      <p:font typeface="페이퍼로지 8 ExtraBold" charset="-127"/>
      <p:bold r:id="rId20"/>
    </p:embeddedFont>
    <p:embeddedFont>
      <p:font typeface="Adam Bold" panose="020B0600000101010101" charset="0"/>
      <p:regular r:id="rId21"/>
    </p:embeddedFont>
    <p:embeddedFont>
      <p:font typeface="LEMON MILK" panose="020B0600000101010101" charset="0"/>
      <p:regular r:id="rId22"/>
    </p:embeddedFont>
    <p:embeddedFont>
      <p:font typeface="LEMON MILK Bold" panose="020B0600000101010101" charset="0"/>
      <p:bold r:id="rId23"/>
    </p:embeddedFont>
    <p:embeddedFont>
      <p:font typeface="LEMON MILK Light" panose="020B0600000101010101" charset="0"/>
      <p:regular r:id="rId24"/>
    </p:embeddedFont>
    <p:embeddedFont>
      <p:font typeface="LEMON MILK Medium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D86ECC"/>
    <a:srgbClr val="210141"/>
    <a:srgbClr val="5A02B2"/>
    <a:srgbClr val="B366FD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2026-01-08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D935C-0506-C087-04AC-B091566EA51D}"/>
              </a:ext>
            </a:extLst>
          </p:cNvPr>
          <p:cNvGrpSpPr/>
          <p:nvPr/>
        </p:nvGrpSpPr>
        <p:grpSpPr>
          <a:xfrm>
            <a:off x="6501359" y="2145283"/>
            <a:ext cx="4105921" cy="4087809"/>
            <a:chOff x="5848485" y="2145283"/>
            <a:chExt cx="4105921" cy="408780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C89C39-3884-16EC-65C6-C180E56C7114}"/>
                </a:ext>
              </a:extLst>
            </p:cNvPr>
            <p:cNvCxnSpPr/>
            <p:nvPr/>
          </p:nvCxnSpPr>
          <p:spPr>
            <a:xfrm rot="20291916" flipH="1">
              <a:off x="5848485" y="5103925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FDAD43-2C5A-F724-3C94-A9A7C555D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784" y="4956734"/>
              <a:ext cx="856861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669122-D6E6-1177-2A22-45F515CAADF7}"/>
                </a:ext>
              </a:extLst>
            </p:cNvPr>
            <p:cNvCxnSpPr/>
            <p:nvPr/>
          </p:nvCxnSpPr>
          <p:spPr>
            <a:xfrm rot="20291916" flipH="1">
              <a:off x="7126870" y="3977374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806045-20AB-F709-BE9D-C953077113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1169" y="3830184"/>
              <a:ext cx="869430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357460-0CC8-9108-877F-F683F724B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713" y="2716874"/>
              <a:ext cx="519222" cy="141978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388945-8096-86AB-4721-7864A4BB3A60}"/>
                </a:ext>
              </a:extLst>
            </p:cNvPr>
            <p:cNvCxnSpPr>
              <a:cxnSpLocks/>
            </p:cNvCxnSpPr>
            <p:nvPr/>
          </p:nvCxnSpPr>
          <p:spPr>
            <a:xfrm>
              <a:off x="9162934" y="2716874"/>
              <a:ext cx="791472" cy="35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C79AA8F-CE1A-A75A-FFA5-5E3E2F149C62}"/>
                </a:ext>
              </a:extLst>
            </p:cNvPr>
            <p:cNvCxnSpPr/>
            <p:nvPr/>
          </p:nvCxnSpPr>
          <p:spPr>
            <a:xfrm>
              <a:off x="9680816" y="2145283"/>
              <a:ext cx="0" cy="57159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462194-E084-B8BF-6A4B-421C190ED29C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8525674-70BE-64F9-FD25-3744313B8B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46A083-3D62-1696-A3AB-767770F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2EDA90-87E4-F9B8-1750-D2DFC622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0815" y="2268877"/>
              <a:ext cx="273591" cy="109073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F1C6E0-01B7-12B9-7792-B64C0DE32B39}"/>
                </a:ext>
              </a:extLst>
            </p:cNvPr>
            <p:cNvSpPr txBox="1"/>
            <p:nvPr/>
          </p:nvSpPr>
          <p:spPr>
            <a:xfrm>
              <a:off x="6188198" y="5971482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B1CC0-17C8-19CE-3929-2A45E5B000EE}"/>
                </a:ext>
              </a:extLst>
            </p:cNvPr>
            <p:cNvSpPr txBox="1"/>
            <p:nvPr/>
          </p:nvSpPr>
          <p:spPr>
            <a:xfrm>
              <a:off x="7371393" y="5022161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C024A9-A3BD-4C9D-EE7A-A619B71A5133}"/>
                </a:ext>
              </a:extLst>
            </p:cNvPr>
            <p:cNvSpPr txBox="1"/>
            <p:nvPr/>
          </p:nvSpPr>
          <p:spPr>
            <a:xfrm>
              <a:off x="8675229" y="3852193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EC72D1-74D8-84A2-B298-20301B0B93AA}"/>
                </a:ext>
              </a:extLst>
            </p:cNvPr>
            <p:cNvSpPr txBox="1"/>
            <p:nvPr/>
          </p:nvSpPr>
          <p:spPr>
            <a:xfrm>
              <a:off x="6651334" y="4503853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74087-F3F0-960E-C4A7-E936C05C37E8}"/>
                </a:ext>
              </a:extLst>
            </p:cNvPr>
            <p:cNvSpPr txBox="1"/>
            <p:nvPr/>
          </p:nvSpPr>
          <p:spPr>
            <a:xfrm>
              <a:off x="7928867" y="3385635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799" y="3598046"/>
            <a:ext cx="548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0063"/>
              </p:ext>
            </p:extLst>
          </p:nvPr>
        </p:nvGraphicFramePr>
        <p:xfrm>
          <a:off x="1372696" y="2622431"/>
          <a:ext cx="9432153" cy="358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87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497178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671388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393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캐릭터가 추락하는 것을 막아준다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잡을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잡았을때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암벽과 달리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소모되지 않는다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섭취하여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횟수 제한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주변 몬스터를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쫒아낼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Insanity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게이지를 낮춘다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23" y="4642374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>
            <a:fillRect/>
          </a:stretch>
        </p:blipFill>
        <p:spPr>
          <a:xfrm rot="16200000">
            <a:off x="2985631" y="2674129"/>
            <a:ext cx="785060" cy="1483038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3087375" y="3671354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3160705" y="5478411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17205"/>
              </p:ext>
            </p:extLst>
          </p:nvPr>
        </p:nvGraphicFramePr>
        <p:xfrm>
          <a:off x="1387149" y="2622432"/>
          <a:ext cx="9417699" cy="358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9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554459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256141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7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플레이어를 인식하면 공격하여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Insanity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를 올린다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비공격형 몬스터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움직인다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플레이어는 날아다니는 몬스터를 잡아 일정 높이 이상으로 올라갈 수 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암벽을 기어오면서 플레이어에게 접근하고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접촉시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플레이어의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지속적으로 흡수함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2" y="5319399"/>
            <a:ext cx="1260582" cy="689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3141192" y="4193110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3141191" y="3177866"/>
            <a:ext cx="1266836" cy="8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E593-ABC3-14EA-A314-387F8B79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2746C46-9B99-2572-FF29-A366AEBB5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5E4DC2-BA3B-DF5C-CF3D-354F25D51AED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FFD77-8B8D-18A0-E296-7268590DF9E7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9F7C1-B820-0166-4F19-A3D290BBCA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0E8562-7BDE-192C-7AB1-D4F1A5793A4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83121A84-C5CC-2C1B-0FD7-25A7FB10E5FC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81EBA8-BF7E-08D0-B380-C4872373CDE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58BDFEE-ECD8-EF21-AD3F-86AB6CA0E8C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5ECD4E1-E5C2-0A3C-3562-04612A20996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053FC4D-4E4B-0B80-2976-3CCFD233047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FA6F83D-C76C-BF43-F2DD-1D7A53421F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CB51C83D-B2FD-DADE-2FE3-B7EF2BC52C02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E49F6-1BBC-67B7-CBA8-B8489D0082E4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B14F07-8F69-89A8-7E37-FF34EDDD2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25684"/>
              </p:ext>
            </p:extLst>
          </p:nvPr>
        </p:nvGraphicFramePr>
        <p:xfrm>
          <a:off x="1355971" y="2545907"/>
          <a:ext cx="8598435" cy="330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활용 플러그인 및 기능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페이퍼로지 3 Light" pitchFamily="2" charset="-127"/>
                          <a:ea typeface="페이퍼로지 3 Light" pitchFamily="2" charset="-127"/>
                        </a:rPr>
                        <a:t>미확정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PCG, Voxel Plugin, Marching Cube algorithm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Line Tracing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화면 왜곡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Lens Distortion Post Process Volume, </a:t>
                      </a: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Imperfecter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랜덤 지형 연동 및 서식지 특성 별 몬스터 배치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Sphere Trace, Mass Spawner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58414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난이도에 따른 몬스터 군집화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행동트리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State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Tree, Mass Entity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9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DB14-0DB5-4D86-0B2A-A927F6B7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35DA43B-2B49-FE84-E4F4-52565E15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43BFC5-421E-AEEC-5EE1-A5A1CB69B23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6BC32-9D51-A2FB-11D2-3F5C9E6BB2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E62DC0-3AE7-D6A9-4612-C87019805CD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6F7FF9-F158-B7D2-E766-C0CBC183A3EF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73AED548-FB51-CAFF-C916-50CCB908680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3792FE-2208-9291-02E9-3F4D0DCBFC9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3DB73B38-2C45-2226-47BF-32F3DD4B066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3CA5B5B-137D-CCD6-8563-BD2B8439FC9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CC367C5-369D-7889-DCE7-D64D4148C6B4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60ECDA-5ED3-3AB7-41E3-68BF9DCCBE37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3B2C1B0-7B8A-39B7-138B-0B748A957CE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EC3CD7-1EE5-D0F2-EDAE-8655942225F2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AA4EB6-9408-A8E0-0796-BA38746F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58539"/>
              </p:ext>
            </p:extLst>
          </p:nvPr>
        </p:nvGraphicFramePr>
        <p:xfrm>
          <a:off x="1355971" y="2545907"/>
          <a:ext cx="8598435" cy="339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오버행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및 동굴 생성 가능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런타임 중 생성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및 변경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하이트맵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기반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x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생성된 암벽의 지역경사도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라인트레이싱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복합적 화면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 왜곡 효과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광기 시스템에 따른 파라미터를 세분화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다양화하여 각각의 시각적인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인지적 영향을 구분하고 적용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</a:rPr>
                        <a:t>PerceptionNoise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지각 노이즈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</a:rPr>
                        <a:t>ThreatMisjudge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위협 판단 오류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</a:rPr>
                        <a:t>MemoryInstability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기억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공간 인식 붕괴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050" b="0" dirty="0" err="1">
                          <a:solidFill>
                            <a:schemeClr val="bg1"/>
                          </a:solidFill>
                        </a:rPr>
                        <a:t>MotorDelay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</a:rPr>
                        <a:t>운동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</a:rPr>
                        <a:t>반응 지연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난이도에 따른 몬스터 군집화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행동트리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 별 몬스터의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다각화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군집화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67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7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1268247" y="4356476"/>
            <a:ext cx="435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Peaks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Yore</a:t>
            </a:r>
            <a:b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</a:br>
            <a:r>
              <a:rPr lang="en-US" altLang="ko-KR" dirty="0">
                <a:latin typeface="페이퍼로지 3 Light" pitchFamily="2" charset="-127"/>
                <a:ea typeface="페이퍼로지 3 Light" pitchFamily="2" charset="-127"/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A257CD-FB9C-8039-E663-3075589B6404}"/>
              </a:ext>
            </a:extLst>
          </p:cNvPr>
          <p:cNvSpPr/>
          <p:nvPr/>
        </p:nvSpPr>
        <p:spPr>
          <a:xfrm>
            <a:off x="5527672" y="293226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72DC2-A9FE-1FE6-7017-A36EDFD6728B}"/>
              </a:ext>
            </a:extLst>
          </p:cNvPr>
          <p:cNvSpPr txBox="1"/>
          <p:nvPr/>
        </p:nvSpPr>
        <p:spPr>
          <a:xfrm>
            <a:off x="6294982" y="3231431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플레이어의 등반을 방해하는 몬스터의 유무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9631A-F74F-C0B4-5A55-FF110C01EE71}"/>
              </a:ext>
            </a:extLst>
          </p:cNvPr>
          <p:cNvSpPr txBox="1"/>
          <p:nvPr/>
        </p:nvSpPr>
        <p:spPr>
          <a:xfrm>
            <a:off x="6294982" y="294268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차별점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12" name="그래픽 11" descr="표지판 단색으로 채워진">
            <a:extLst>
              <a:ext uri="{FF2B5EF4-FFF2-40B4-BE49-F238E27FC236}">
                <a16:creationId xmlns:a16="http://schemas.microsoft.com/office/drawing/2014/main" id="{13F4C8B9-067C-7C15-51ED-1121F27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587" y="2952860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38345"/>
              </p:ext>
            </p:extLst>
          </p:nvPr>
        </p:nvGraphicFramePr>
        <p:xfrm>
          <a:off x="1064367" y="2058614"/>
          <a:ext cx="10753502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서식지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몬스터 군집화 행동 트리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4805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40498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61924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9873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528648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58563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88478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61839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5382696" y="291115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5382695" y="34805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5382694" y="404987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F6C34D-56D7-DC19-324B-1958CD8F4BF7}"/>
              </a:ext>
            </a:extLst>
          </p:cNvPr>
          <p:cNvSpPr/>
          <p:nvPr/>
        </p:nvSpPr>
        <p:spPr>
          <a:xfrm>
            <a:off x="1457397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05FEDA-F40E-429E-71EE-0F18D23C2F4E}"/>
              </a:ext>
            </a:extLst>
          </p:cNvPr>
          <p:cNvSpPr/>
          <p:nvPr/>
        </p:nvSpPr>
        <p:spPr>
          <a:xfrm>
            <a:off x="1457397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3F17A-E64B-D1ED-9494-1582786EBEB4}"/>
              </a:ext>
            </a:extLst>
          </p:cNvPr>
          <p:cNvSpPr/>
          <p:nvPr/>
        </p:nvSpPr>
        <p:spPr>
          <a:xfrm>
            <a:off x="1457397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13A60-FEE2-9C73-34B6-1BA9E8BC222C}"/>
              </a:ext>
            </a:extLst>
          </p:cNvPr>
          <p:cNvSpPr/>
          <p:nvPr/>
        </p:nvSpPr>
        <p:spPr>
          <a:xfrm>
            <a:off x="1457397" y="4774974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D9CD34-4510-D655-744E-2C96B72022FB}"/>
              </a:ext>
            </a:extLst>
          </p:cNvPr>
          <p:cNvSpPr/>
          <p:nvPr/>
        </p:nvSpPr>
        <p:spPr>
          <a:xfrm>
            <a:off x="5220168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4FE3E-423A-635F-916E-BCE377898FC6}"/>
              </a:ext>
            </a:extLst>
          </p:cNvPr>
          <p:cNvSpPr/>
          <p:nvPr/>
        </p:nvSpPr>
        <p:spPr>
          <a:xfrm>
            <a:off x="5220168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B34555-733D-19CB-DC7E-1B55C0183DEE}"/>
              </a:ext>
            </a:extLst>
          </p:cNvPr>
          <p:cNvSpPr/>
          <p:nvPr/>
        </p:nvSpPr>
        <p:spPr>
          <a:xfrm>
            <a:off x="5220168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228494" y="3770555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89096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809900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4728839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5647779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27F50-AD98-81B2-8F8E-FF1C1617550B}"/>
              </a:ext>
            </a:extLst>
          </p:cNvPr>
          <p:cNvGrpSpPr/>
          <p:nvPr/>
        </p:nvGrpSpPr>
        <p:grpSpPr>
          <a:xfrm>
            <a:off x="1096144" y="5585712"/>
            <a:ext cx="469853" cy="493466"/>
            <a:chOff x="1096144" y="4367037"/>
            <a:chExt cx="469853" cy="4934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01CF36-A82E-FF1A-EDFF-79F771137AAC}"/>
                </a:ext>
              </a:extLst>
            </p:cNvPr>
            <p:cNvSpPr/>
            <p:nvPr/>
          </p:nvSpPr>
          <p:spPr>
            <a:xfrm>
              <a:off x="1096144" y="4367037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연구 단색으로 채워진">
              <a:extLst>
                <a:ext uri="{FF2B5EF4-FFF2-40B4-BE49-F238E27FC236}">
                  <a16:creationId xmlns:a16="http://schemas.microsoft.com/office/drawing/2014/main" id="{A7337A4C-E9BE-1F66-62FF-11A6D68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0020" y="4422720"/>
              <a:ext cx="382100" cy="3821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59065-D8CB-9335-EEFE-E31920A9C92C}"/>
              </a:ext>
            </a:extLst>
          </p:cNvPr>
          <p:cNvGrpSpPr/>
          <p:nvPr/>
        </p:nvGrpSpPr>
        <p:grpSpPr>
          <a:xfrm>
            <a:off x="1089185" y="4666772"/>
            <a:ext cx="469853" cy="493466"/>
            <a:chOff x="1089185" y="3893770"/>
            <a:chExt cx="469853" cy="493466"/>
          </a:xfrm>
        </p:grpSpPr>
        <p:pic>
          <p:nvPicPr>
            <p:cNvPr id="30" name="그래픽 29" descr="CMD 터미널 단색으로 채워진">
              <a:extLst>
                <a:ext uri="{FF2B5EF4-FFF2-40B4-BE49-F238E27FC236}">
                  <a16:creationId xmlns:a16="http://schemas.microsoft.com/office/drawing/2014/main" id="{51E62F57-C6B7-C9CB-14E3-DE1F9357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3061" y="3949453"/>
              <a:ext cx="382100" cy="3821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269A917-2133-69B1-8A75-361F323C92AB}"/>
                </a:ext>
              </a:extLst>
            </p:cNvPr>
            <p:cNvSpPr/>
            <p:nvPr/>
          </p:nvSpPr>
          <p:spPr>
            <a:xfrm>
              <a:off x="1089185" y="3893770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A444B-776D-3919-FAC4-37FA65DD4E11}"/>
              </a:ext>
            </a:extLst>
          </p:cNvPr>
          <p:cNvGrpSpPr/>
          <p:nvPr/>
        </p:nvGrpSpPr>
        <p:grpSpPr>
          <a:xfrm>
            <a:off x="1103908" y="3747833"/>
            <a:ext cx="469853" cy="493466"/>
            <a:chOff x="1103908" y="3373418"/>
            <a:chExt cx="469853" cy="493466"/>
          </a:xfrm>
        </p:grpSpPr>
        <p:pic>
          <p:nvPicPr>
            <p:cNvPr id="20" name="그래픽 19" descr="실행 단색으로 채워진">
              <a:extLst>
                <a:ext uri="{FF2B5EF4-FFF2-40B4-BE49-F238E27FC236}">
                  <a16:creationId xmlns:a16="http://schemas.microsoft.com/office/drawing/2014/main" id="{45B7D886-3AA3-91E8-CCFB-88BE7140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7784" y="3429101"/>
              <a:ext cx="382100" cy="38210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D467A92-4EB1-69EF-8AAF-D1BDB7BFCB0B}"/>
                </a:ext>
              </a:extLst>
            </p:cNvPr>
            <p:cNvSpPr/>
            <p:nvPr/>
          </p:nvSpPr>
          <p:spPr>
            <a:xfrm>
              <a:off x="1103908" y="3373418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632289-8EFE-0458-37A6-36C3D987B79A}"/>
              </a:ext>
            </a:extLst>
          </p:cNvPr>
          <p:cNvGrpSpPr/>
          <p:nvPr/>
        </p:nvGrpSpPr>
        <p:grpSpPr>
          <a:xfrm>
            <a:off x="1103909" y="2828894"/>
            <a:ext cx="469853" cy="493466"/>
            <a:chOff x="1103909" y="2828894"/>
            <a:chExt cx="469853" cy="493466"/>
          </a:xfrm>
        </p:grpSpPr>
        <p:pic>
          <p:nvPicPr>
            <p:cNvPr id="32" name="그래픽 31" descr="산 단색으로 채워진">
              <a:extLst>
                <a:ext uri="{FF2B5EF4-FFF2-40B4-BE49-F238E27FC236}">
                  <a16:creationId xmlns:a16="http://schemas.microsoft.com/office/drawing/2014/main" id="{BF81C97B-1645-503C-3E67-D5F717ED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785" y="2884577"/>
              <a:ext cx="382100" cy="3821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E0E74-3773-CFF7-C487-F1F4EE504A5A}"/>
                </a:ext>
              </a:extLst>
            </p:cNvPr>
            <p:cNvSpPr/>
            <p:nvPr/>
          </p:nvSpPr>
          <p:spPr>
            <a:xfrm>
              <a:off x="1103909" y="2828894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63" y="3777271"/>
            <a:ext cx="3816757" cy="2137384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1" r="1604" b="14921"/>
          <a:stretch>
            <a:fillRect/>
          </a:stretch>
        </p:blipFill>
        <p:spPr>
          <a:xfrm>
            <a:off x="7182763" y="1185887"/>
            <a:ext cx="3775612" cy="2264315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233624" y="3169464"/>
            <a:ext cx="457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Downfall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은 러브크래프트 신화의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호러와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시뮬레이션을 결합한 공포 등반 게임입니다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미지의 속삭임에 이끌려 금단의 절벽을 오르며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육체적 한계와 정신적 광기에 맞서야 합니다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6A368E-B8B8-CBCD-A0A1-3B93E739877B}"/>
              </a:ext>
            </a:extLst>
          </p:cNvPr>
          <p:cNvGrpSpPr/>
          <p:nvPr/>
        </p:nvGrpSpPr>
        <p:grpSpPr>
          <a:xfrm>
            <a:off x="1345849" y="4657331"/>
            <a:ext cx="1287046" cy="543765"/>
            <a:chOff x="1199542" y="5678399"/>
            <a:chExt cx="1287046" cy="5437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9CD5EC-52E6-70B5-2E64-FE3B32A24B35}"/>
                </a:ext>
              </a:extLst>
            </p:cNvPr>
            <p:cNvSpPr/>
            <p:nvPr/>
          </p:nvSpPr>
          <p:spPr>
            <a:xfrm>
              <a:off x="1199542" y="5787597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0A0A5A-3B5E-1B09-ED04-9341B64D427C}"/>
                </a:ext>
              </a:extLst>
            </p:cNvPr>
            <p:cNvGrpSpPr/>
            <p:nvPr/>
          </p:nvGrpSpPr>
          <p:grpSpPr>
            <a:xfrm>
              <a:off x="1577365" y="5678399"/>
              <a:ext cx="909223" cy="543765"/>
              <a:chOff x="1577365" y="2599271"/>
              <a:chExt cx="909223" cy="543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B4BB0-21AF-B17D-71A9-C2CF975A03D2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플레이어 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43F62-A2B6-E182-DA5D-7EF59BC0CFA7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09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싱글게임</a:t>
                </a:r>
                <a:endParaRPr lang="ko-KR" altLang="en-US" sz="1600" dirty="0">
                  <a:solidFill>
                    <a:schemeClr val="bg1"/>
                  </a:solidFill>
                  <a:latin typeface="페이퍼로지 3 Light" pitchFamily="2" charset="-127"/>
                  <a:ea typeface="페이퍼로지 3 Light" pitchFamily="2" charset="-127"/>
                </a:endParaRPr>
              </a:p>
            </p:txBody>
          </p:sp>
        </p:grpSp>
        <p:pic>
          <p:nvPicPr>
            <p:cNvPr id="18" name="그래픽 17" descr="자막 단색으로 채워진">
              <a:extLst>
                <a:ext uri="{FF2B5EF4-FFF2-40B4-BE49-F238E27FC236}">
                  <a16:creationId xmlns:a16="http://schemas.microsoft.com/office/drawing/2014/main" id="{92D21AD0-DB06-49D8-E50F-66D88D32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8226" y="5806281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61C7A7-810B-A7CC-3C54-8E18320ECE58}"/>
              </a:ext>
            </a:extLst>
          </p:cNvPr>
          <p:cNvGrpSpPr/>
          <p:nvPr/>
        </p:nvGrpSpPr>
        <p:grpSpPr>
          <a:xfrm>
            <a:off x="4252798" y="4657331"/>
            <a:ext cx="1559557" cy="543765"/>
            <a:chOff x="2593654" y="5683515"/>
            <a:chExt cx="1559557" cy="5437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79537-FF91-2CBB-0B32-F02CB136236A}"/>
                </a:ext>
              </a:extLst>
            </p:cNvPr>
            <p:cNvSpPr/>
            <p:nvPr/>
          </p:nvSpPr>
          <p:spPr>
            <a:xfrm>
              <a:off x="2593654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13A34C6-9B15-E172-36C4-26D4E2268748}"/>
                </a:ext>
              </a:extLst>
            </p:cNvPr>
            <p:cNvGrpSpPr/>
            <p:nvPr/>
          </p:nvGrpSpPr>
          <p:grpSpPr>
            <a:xfrm>
              <a:off x="2971477" y="5683515"/>
              <a:ext cx="1181734" cy="543765"/>
              <a:chOff x="1577365" y="2599271"/>
              <a:chExt cx="1181734" cy="5437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FD2588-6B56-17F7-6A59-64AC474A8AFB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장르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EF4C55-3688-4480-D6D6-F64A6CD366B1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1181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공포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스포츠</a:t>
                </a:r>
              </a:p>
            </p:txBody>
          </p:sp>
        </p:grpSp>
        <p:pic>
          <p:nvPicPr>
            <p:cNvPr id="31" name="그래픽 30" descr="자막 단색으로 채워진">
              <a:extLst>
                <a:ext uri="{FF2B5EF4-FFF2-40B4-BE49-F238E27FC236}">
                  <a16:creationId xmlns:a16="http://schemas.microsoft.com/office/drawing/2014/main" id="{BFFF5C75-6E5E-322B-8271-D0D7EFE1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12338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C4534-A193-71B2-B8C8-ADF8C7E76A6F}"/>
              </a:ext>
            </a:extLst>
          </p:cNvPr>
          <p:cNvGrpSpPr/>
          <p:nvPr/>
        </p:nvGrpSpPr>
        <p:grpSpPr>
          <a:xfrm>
            <a:off x="1345849" y="5498773"/>
            <a:ext cx="1572381" cy="543765"/>
            <a:chOff x="4155288" y="5683515"/>
            <a:chExt cx="1572381" cy="5437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39166FA-EB28-E5AD-25AF-AF3233D2E5D1}"/>
                </a:ext>
              </a:extLst>
            </p:cNvPr>
            <p:cNvSpPr/>
            <p:nvPr/>
          </p:nvSpPr>
          <p:spPr>
            <a:xfrm>
              <a:off x="4155288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1C2F8E-05FB-395C-72FF-DB7C6D144CA9}"/>
                </a:ext>
              </a:extLst>
            </p:cNvPr>
            <p:cNvGrpSpPr/>
            <p:nvPr/>
          </p:nvGrpSpPr>
          <p:grpSpPr>
            <a:xfrm>
              <a:off x="4533111" y="5683515"/>
              <a:ext cx="1194558" cy="543765"/>
              <a:chOff x="1577365" y="2599271"/>
              <a:chExt cx="1194558" cy="543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FD351A-6BE6-0C2C-CD8B-723D541AB46E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예상 플레이 시간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AA4EF-4B08-DEB0-1BA3-60F8DD367F7E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638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분</a:t>
                </a:r>
              </a:p>
            </p:txBody>
          </p:sp>
        </p:grpSp>
        <p:pic>
          <p:nvPicPr>
            <p:cNvPr id="36" name="그래픽 35" descr="자막 단색으로 채워진">
              <a:extLst>
                <a:ext uri="{FF2B5EF4-FFF2-40B4-BE49-F238E27FC236}">
                  <a16:creationId xmlns:a16="http://schemas.microsoft.com/office/drawing/2014/main" id="{168777D0-D7F3-336E-B078-C7E8923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3972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8F31E-4201-F54A-D344-86A19D860A5D}"/>
              </a:ext>
            </a:extLst>
          </p:cNvPr>
          <p:cNvGrpSpPr/>
          <p:nvPr/>
        </p:nvGrpSpPr>
        <p:grpSpPr>
          <a:xfrm>
            <a:off x="4252798" y="5498773"/>
            <a:ext cx="1331930" cy="543765"/>
            <a:chOff x="5812558" y="5683723"/>
            <a:chExt cx="1331930" cy="5437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C71D60-1F0B-FAA2-420C-02DDCD6FB96E}"/>
                </a:ext>
              </a:extLst>
            </p:cNvPr>
            <p:cNvSpPr/>
            <p:nvPr/>
          </p:nvSpPr>
          <p:spPr>
            <a:xfrm>
              <a:off x="5812558" y="5792921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91FB47-ECFA-04BF-D127-BC4001BD12E9}"/>
                </a:ext>
              </a:extLst>
            </p:cNvPr>
            <p:cNvGrpSpPr/>
            <p:nvPr/>
          </p:nvGrpSpPr>
          <p:grpSpPr>
            <a:xfrm>
              <a:off x="6190381" y="5683723"/>
              <a:ext cx="954107" cy="543765"/>
              <a:chOff x="1577365" y="2599271"/>
              <a:chExt cx="954107" cy="54376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B6AA46-9215-4ECC-3052-28C9F2B2C08F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756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게임 목표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54884-FACC-6B12-9FB3-1B330A8BFA1D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54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정상 등반</a:t>
                </a:r>
              </a:p>
            </p:txBody>
          </p:sp>
        </p:grpSp>
        <p:pic>
          <p:nvPicPr>
            <p:cNvPr id="41" name="그래픽 40" descr="자막 단색으로 채워진">
              <a:extLst>
                <a:ext uri="{FF2B5EF4-FFF2-40B4-BE49-F238E27FC236}">
                  <a16:creationId xmlns:a16="http://schemas.microsoft.com/office/drawing/2014/main" id="{99ED646A-90D3-EE65-9B8D-F07958F8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1242" y="5811605"/>
              <a:ext cx="288000" cy="28800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4ED7E2-E235-4A6B-C2A8-64BEE9A33019}"/>
              </a:ext>
            </a:extLst>
          </p:cNvPr>
          <p:cNvSpPr/>
          <p:nvPr/>
        </p:nvSpPr>
        <p:spPr>
          <a:xfrm>
            <a:off x="1163983" y="3223571"/>
            <a:ext cx="45719" cy="90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890288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6288233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86177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612478" y="3520429"/>
            <a:ext cx="1278637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86177" y="4320703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4607479" y="2947193"/>
            <a:ext cx="282809" cy="198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21528" y="2947391"/>
            <a:ext cx="26670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419473" y="2947391"/>
            <a:ext cx="26670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251797" y="3253445"/>
            <a:ext cx="0" cy="26698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251797" y="4010931"/>
            <a:ext cx="0" cy="30977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88649F-ABEC-C211-8BD4-B5341EA0E56B}"/>
              </a:ext>
            </a:extLst>
          </p:cNvPr>
          <p:cNvSpPr/>
          <p:nvPr/>
        </p:nvSpPr>
        <p:spPr>
          <a:xfrm>
            <a:off x="6949842" y="5154318"/>
            <a:ext cx="2603910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최종 스테이지 클리어</a:t>
            </a:r>
            <a:r>
              <a:rPr lang="en-US" altLang="ko-KR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?</a:t>
            </a:r>
            <a:endParaRPr lang="ko-KR" altLang="en-US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0D9364-EF52-18EC-E4B9-A5EA34AC3002}"/>
              </a:ext>
            </a:extLst>
          </p:cNvPr>
          <p:cNvCxnSpPr>
            <a:stCxn id="18" idx="2"/>
            <a:endCxn id="7" idx="0"/>
          </p:cNvCxnSpPr>
          <p:nvPr/>
        </p:nvCxnSpPr>
        <p:spPr>
          <a:xfrm>
            <a:off x="8251797" y="4932812"/>
            <a:ext cx="0" cy="22150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BD4F38-58E2-DCC1-89C4-3C96E57A3C8B}"/>
              </a:ext>
            </a:extLst>
          </p:cNvPr>
          <p:cNvSpPr/>
          <p:nvPr/>
        </p:nvSpPr>
        <p:spPr>
          <a:xfrm>
            <a:off x="3468278" y="2640940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시작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5BAA98-4F69-50B7-E55C-E4AD78C5B58A}"/>
              </a:ext>
            </a:extLst>
          </p:cNvPr>
          <p:cNvSpPr/>
          <p:nvPr/>
        </p:nvSpPr>
        <p:spPr>
          <a:xfrm>
            <a:off x="7682197" y="5890266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클리어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74DFE7C-BAE9-1FF5-D380-32EEE14C9C0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8251797" y="5644820"/>
            <a:ext cx="1" cy="24544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C4C02B-7233-6243-C19E-3685BE32388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5455908" y="3253445"/>
            <a:ext cx="1493934" cy="2146124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1819-993A-167F-1A22-E2C773212BAF}"/>
              </a:ext>
            </a:extLst>
          </p:cNvPr>
          <p:cNvSpPr txBox="1"/>
          <p:nvPr/>
        </p:nvSpPr>
        <p:spPr>
          <a:xfrm>
            <a:off x="7871968" y="559654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Yes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F81FFB-DF87-983A-195F-08DBC687DB60}"/>
              </a:ext>
            </a:extLst>
          </p:cNvPr>
          <p:cNvSpPr txBox="1"/>
          <p:nvPr/>
        </p:nvSpPr>
        <p:spPr>
          <a:xfrm>
            <a:off x="6527087" y="5129780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1897146" y="3712972"/>
            <a:ext cx="1043578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1295967" y="3112074"/>
            <a:ext cx="224593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1157412" y="4418088"/>
            <a:ext cx="2523044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잡을 수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3951169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4989453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잡은 쪽으로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몸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020415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의 조작변경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051377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136539" y="4418088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8521566" y="5038254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166008" y="5849571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930163" y="3784349"/>
            <a:ext cx="7427502" cy="2305934"/>
          </a:xfrm>
          <a:prstGeom prst="bentConnector3">
            <a:avLst>
              <a:gd name="adj1" fmla="val -3078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5863799" y="1030609"/>
            <a:ext cx="464404" cy="6310553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417947" y="2955990"/>
            <a:ext cx="988" cy="15608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18935" y="3593497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2418934" y="4194395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680456" y="4658800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726794" y="4658800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765078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96040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827002" y="4658800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251276" y="4899511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251276" y="5519677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D71D7E-2A22-818B-9859-F5D930C476D8}"/>
              </a:ext>
            </a:extLst>
          </p:cNvPr>
          <p:cNvSpPr/>
          <p:nvPr/>
        </p:nvSpPr>
        <p:spPr>
          <a:xfrm>
            <a:off x="2029147" y="2473590"/>
            <a:ext cx="777600" cy="482400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시작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CA945-5FAC-E79B-3CDA-6C899600B005}"/>
              </a:ext>
            </a:extLst>
          </p:cNvPr>
          <p:cNvSpPr/>
          <p:nvPr/>
        </p:nvSpPr>
        <p:spPr>
          <a:xfrm>
            <a:off x="1185361" y="303204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804678-6350-AF40-B8C2-9CD191C60926}"/>
              </a:ext>
            </a:extLst>
          </p:cNvPr>
          <p:cNvSpPr/>
          <p:nvPr/>
        </p:nvSpPr>
        <p:spPr>
          <a:xfrm>
            <a:off x="1206345" y="4834333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275-7CF7-0550-15E3-50AD336611C5}"/>
              </a:ext>
            </a:extLst>
          </p:cNvPr>
          <p:cNvSpPr txBox="1"/>
          <p:nvPr/>
        </p:nvSpPr>
        <p:spPr>
          <a:xfrm>
            <a:off x="1973655" y="3308394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973655" y="3019648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Stamina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7" name="그래픽 6" descr="근육질의 팔 단색으로 채워진">
            <a:extLst>
              <a:ext uri="{FF2B5EF4-FFF2-40B4-BE49-F238E27FC236}">
                <a16:creationId xmlns:a16="http://schemas.microsoft.com/office/drawing/2014/main" id="{3F9D2858-8C0E-6937-20C0-F4B19291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049" y="3053413"/>
            <a:ext cx="779655" cy="77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3E045-1E6B-A532-F2F8-D8084AA3F7D5}"/>
              </a:ext>
            </a:extLst>
          </p:cNvPr>
          <p:cNvSpPr txBox="1"/>
          <p:nvPr/>
        </p:nvSpPr>
        <p:spPr>
          <a:xfrm>
            <a:off x="1973655" y="5133495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5A0BD-CD63-94D9-2130-1925ECB2B118}"/>
              </a:ext>
            </a:extLst>
          </p:cNvPr>
          <p:cNvSpPr txBox="1"/>
          <p:nvPr/>
        </p:nvSpPr>
        <p:spPr>
          <a:xfrm>
            <a:off x="1973655" y="4844749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Insanity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30" name="그래픽 29" descr="머리 안의 뇌 단색으로 채워진">
            <a:extLst>
              <a:ext uri="{FF2B5EF4-FFF2-40B4-BE49-F238E27FC236}">
                <a16:creationId xmlns:a16="http://schemas.microsoft.com/office/drawing/2014/main" id="{C3F52D1F-3873-B9A5-E4BE-BFB45ECDD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260" y="485492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906</Words>
  <Application>Microsoft Office PowerPoint</Application>
  <PresentationFormat>와이드스크린</PresentationFormat>
  <Paragraphs>218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LEMON MILK Bold</vt:lpstr>
      <vt:lpstr>LEMON MILK Light</vt:lpstr>
      <vt:lpstr>LEMON MILK Medium</vt:lpstr>
      <vt:lpstr>페이퍼로지 8 ExtraBold</vt:lpstr>
      <vt:lpstr>페이퍼로지 5 Medium</vt:lpstr>
      <vt:lpstr>Arial</vt:lpstr>
      <vt:lpstr>맑은 고딕</vt:lpstr>
      <vt:lpstr>페이퍼로지 3 Light</vt:lpstr>
      <vt:lpstr>LEMON MILK</vt:lpstr>
      <vt:lpstr>Adam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6</cp:revision>
  <dcterms:created xsi:type="dcterms:W3CDTF">2025-12-20T10:50:56Z</dcterms:created>
  <dcterms:modified xsi:type="dcterms:W3CDTF">2026-01-08T10:29:04Z</dcterms:modified>
</cp:coreProperties>
</file>